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526" r:id="rId6"/>
    <p:sldId id="527" r:id="rId7"/>
    <p:sldId id="530" r:id="rId8"/>
    <p:sldId id="528" r:id="rId9"/>
    <p:sldId id="532" r:id="rId10"/>
    <p:sldId id="529" r:id="rId11"/>
    <p:sldId id="531" r:id="rId12"/>
    <p:sldId id="776" r:id="rId13"/>
    <p:sldId id="777" r:id="rId14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9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DFF"/>
    <a:srgbClr val="9437FF"/>
    <a:srgbClr val="30067F"/>
    <a:srgbClr val="0096FF"/>
    <a:srgbClr val="7A81FF"/>
    <a:srgbClr val="0432FF"/>
    <a:srgbClr val="FFFFFF"/>
    <a:srgbClr val="9572F8"/>
    <a:srgbClr val="59595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0FBB0-B905-6843-8CE9-9489ADC035CB}" v="8" dt="2020-10-09T14:45:01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/>
    <p:restoredTop sz="82857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296" y="184"/>
      </p:cViewPr>
      <p:guideLst>
        <p:guide orient="horz" pos="2219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CEE2-8300-3749-AF1F-5519633AAF26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61454-1179-5A4E-A2E5-F0ADCFE598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164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61454-1179-5A4E-A2E5-F0ADCFE5982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325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 – Home alarm system Vs Alarm + CCTV + Investigation</a:t>
            </a:r>
          </a:p>
          <a:p>
            <a:r>
              <a:rPr lang="en-US" dirty="0"/>
              <a:t>Application example – WAF Vs real observability</a:t>
            </a:r>
          </a:p>
          <a:p>
            <a:r>
              <a:rPr lang="en-US" dirty="0"/>
              <a:t>Business Logic within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61454-1179-5A4E-A2E5-F0ADCFE5982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53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just use monitoring we focus on the wrong things</a:t>
            </a:r>
          </a:p>
          <a:p>
            <a:r>
              <a:rPr lang="en-US" dirty="0"/>
              <a:t>Leaping to answers can lead us to invest in the wrong technology</a:t>
            </a:r>
          </a:p>
          <a:p>
            <a:r>
              <a:rPr lang="en-US" dirty="0"/>
              <a:t>In the worst case scenario we alienate the business and lose credibility</a:t>
            </a:r>
          </a:p>
          <a:p>
            <a:endParaRPr lang="en-US" dirty="0"/>
          </a:p>
          <a:p>
            <a:r>
              <a:rPr lang="en-US" dirty="0"/>
              <a:t>Story – CISO saying I wont look like </a:t>
            </a:r>
            <a:r>
              <a:rPr lang="en-US" dirty="0" err="1"/>
              <a:t>im</a:t>
            </a:r>
            <a:r>
              <a:rPr lang="en-US" dirty="0"/>
              <a:t> doing anything for the first six months - observing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61454-1179-5A4E-A2E5-F0ADCFE5982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29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getting away from it you have to understand your business</a:t>
            </a:r>
          </a:p>
          <a:p>
            <a:r>
              <a:rPr lang="en-US" dirty="0"/>
              <a:t>You have to know the business context within which you are operating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61454-1179-5A4E-A2E5-F0ADCFE5982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60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getting away from it you have to understand your business</a:t>
            </a:r>
          </a:p>
          <a:p>
            <a:r>
              <a:rPr lang="en-US" dirty="0"/>
              <a:t>You have to know the business context within which you are operating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61454-1179-5A4E-A2E5-F0ADCFE5982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564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61454-1179-5A4E-A2E5-F0ADCFE59827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12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721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04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486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2306D0-E749-204F-8E7A-AEFF43DAB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60894-EF57-004B-8E93-8FB12D033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FBCFFA-A41C-CE41-89BC-EB65CAF63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242" y="4702011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CF7371-CBF4-E34B-8BDF-9A3AD096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79" y="-249383"/>
            <a:ext cx="9500260" cy="5545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939B5B-2489-E949-8300-6F73C14B1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242" y="4702011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6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Large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337F5-84CC-CC40-AD7A-A01174E7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CONFIDENTIAL &amp; PROPRIETARY – DO NOT SHARE</a:t>
            </a:r>
            <a:endParaRPr kumimoji="1"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9AE07-5CC6-EB45-9DAE-1FCA2C2B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54EB5-C3AD-6C40-B513-D17B28458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AD707-A32E-AC4E-AEFC-420E8A522C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4667120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9B820-67EA-9C40-964E-966D8AAD6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F158FE-CFF7-AB4A-9257-A014404DF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242" y="4702011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6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87F0F-691A-164F-A16E-B22D15B8C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3F6D5-1BA1-AA48-8E25-D6766CE0C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242" y="4702011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4F44C-2749-1648-9AA8-4230273A1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778603" y="1992107"/>
            <a:ext cx="2200275" cy="148907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471862" y="1992107"/>
            <a:ext cx="2200275" cy="148907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131268" y="1992107"/>
            <a:ext cx="2200275" cy="148907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DE97F-A9EB-074A-BD69-AE77FE31BC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242" y="4702011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C820D-5CE5-C44D-AE6D-960692515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sp>
        <p:nvSpPr>
          <p:cNvPr id="7" name="图片占位符 2"/>
          <p:cNvSpPr>
            <a:spLocks noGrp="1"/>
          </p:cNvSpPr>
          <p:nvPr>
            <p:ph type="pic" sz="quarter" idx="12"/>
          </p:nvPr>
        </p:nvSpPr>
        <p:spPr>
          <a:xfrm>
            <a:off x="5222015" y="0"/>
            <a:ext cx="3921985" cy="5143666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E5E807-2377-C04D-9EA4-20AC295ECA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4667120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5137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EE1E9C-F1E8-FF40-8BF3-D97794FBA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sp>
        <p:nvSpPr>
          <p:cNvPr id="7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685581" y="0"/>
            <a:ext cx="1962361" cy="273736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3"/>
          </p:nvPr>
        </p:nvSpPr>
        <p:spPr>
          <a:xfrm>
            <a:off x="6918029" y="2392108"/>
            <a:ext cx="1962361" cy="273736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4"/>
          </p:nvPr>
        </p:nvSpPr>
        <p:spPr>
          <a:xfrm>
            <a:off x="6918029" y="0"/>
            <a:ext cx="1962361" cy="2102293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5"/>
          </p:nvPr>
        </p:nvSpPr>
        <p:spPr>
          <a:xfrm>
            <a:off x="4685581" y="3041373"/>
            <a:ext cx="1962361" cy="2102293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5DA779-F07C-E44B-99D0-AB2B809A2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4667120"/>
            <a:ext cx="1463040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153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388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0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36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21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36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71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B4EA-06AC-0E47-9E9A-F086B76412F5}" type="datetimeFigureOut">
              <a:rPr kumimoji="1" lang="zh-CN" altLang="en-US" smtClean="0"/>
              <a:t>2020/10/9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3521-C5D7-CE4F-8B05-7D55B1B448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183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3" r:id="rId14"/>
    <p:sldLayoutId id="2147483672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%3A%2F%2Fhodigital.blog.gov.uk%2F2020%2F07%2F23%2Fnot-a-black-and-white-issue-using-racially-neutral-terms-in-technology%2F&amp;psig=AOvVaw2r7qLl601HX1k_8kk_jjmW&amp;ust=1602328643867000&amp;source=images&amp;cd=vfe&amp;ved=0CAIQjRxqFwoTCODo6sSxp-wCFQAAAAAdAAAAABAD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D1E843-5D50-4040-82E8-84B4490AD52D}"/>
              </a:ext>
            </a:extLst>
          </p:cNvPr>
          <p:cNvSpPr txBox="1"/>
          <p:nvPr/>
        </p:nvSpPr>
        <p:spPr>
          <a:xfrm>
            <a:off x="770020" y="3250089"/>
            <a:ext cx="8090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spc="300" dirty="0">
              <a:solidFill>
                <a:schemeClr val="bg1"/>
              </a:solidFill>
            </a:endParaRPr>
          </a:p>
          <a:p>
            <a:r>
              <a:rPr lang="en-US" sz="1400" b="1" spc="300" dirty="0">
                <a:solidFill>
                  <a:schemeClr val="bg1"/>
                </a:solidFill>
              </a:rPr>
              <a:t>Craig Goodwin</a:t>
            </a:r>
            <a:r>
              <a:rPr lang="en-US" sz="1400" b="1" spc="300" dirty="0">
                <a:solidFill>
                  <a:schemeClr val="bg1">
                    <a:lumMod val="65000"/>
                  </a:schemeClr>
                </a:solidFill>
              </a:rPr>
              <a:t>| Co-Founder | Chief Product and Strategy Officer</a:t>
            </a:r>
          </a:p>
          <a:p>
            <a:endParaRPr lang="en-US" sz="1400" b="1" spc="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b="1" spc="3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spc="300" dirty="0">
                <a:solidFill>
                  <a:schemeClr val="bg1">
                    <a:lumMod val="65000"/>
                  </a:schemeClr>
                </a:solidFill>
              </a:rPr>
              <a:t>October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32B9A-EA32-5846-8B95-E2008A824F8F}"/>
              </a:ext>
            </a:extLst>
          </p:cNvPr>
          <p:cNvSpPr txBox="1"/>
          <p:nvPr/>
        </p:nvSpPr>
        <p:spPr>
          <a:xfrm>
            <a:off x="770021" y="2183501"/>
            <a:ext cx="65100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7C4DFF"/>
                </a:solidFill>
              </a:rPr>
              <a:t>Seeing Is Believing</a:t>
            </a:r>
          </a:p>
          <a:p>
            <a:r>
              <a:rPr lang="en-US" sz="1400" spc="300" dirty="0">
                <a:solidFill>
                  <a:schemeClr val="bg1">
                    <a:lumMod val="75000"/>
                  </a:schemeClr>
                </a:solidFill>
              </a:rPr>
              <a:t>Building a Demonstrable Security Program with Observability </a:t>
            </a:r>
          </a:p>
        </p:txBody>
      </p:sp>
    </p:spTree>
    <p:extLst>
      <p:ext uri="{BB962C8B-B14F-4D97-AF65-F5344CB8AC3E}">
        <p14:creationId xmlns:p14="http://schemas.microsoft.com/office/powerpoint/2010/main" val="297529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7CE98-B3C6-014D-8B02-72F195492A5A}"/>
              </a:ext>
            </a:extLst>
          </p:cNvPr>
          <p:cNvSpPr txBox="1"/>
          <p:nvPr/>
        </p:nvSpPr>
        <p:spPr>
          <a:xfrm>
            <a:off x="950976" y="1547214"/>
            <a:ext cx="59161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pc="300" dirty="0">
                <a:solidFill>
                  <a:schemeClr val="bg1"/>
                </a:solidFill>
              </a:rPr>
              <a:t>THANK YOU!</a:t>
            </a:r>
          </a:p>
          <a:p>
            <a:pPr>
              <a:lnSpc>
                <a:spcPct val="150000"/>
              </a:lnSpc>
            </a:pPr>
            <a:endParaRPr lang="en-US" sz="17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bg1"/>
                </a:solidFill>
              </a:rPr>
              <a:t>Craig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Goodwin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</a:rPr>
              <a:t>Co-founder &amp; Chief Product and Strategy Officer</a:t>
            </a:r>
          </a:p>
          <a:p>
            <a:pPr>
              <a:lnSpc>
                <a:spcPct val="150000"/>
              </a:lnSpc>
            </a:pPr>
            <a:r>
              <a:rPr lang="en-US" sz="1700" dirty="0" err="1">
                <a:solidFill>
                  <a:schemeClr val="bg1"/>
                </a:solidFill>
              </a:rPr>
              <a:t>craig@cyvatar.ai</a:t>
            </a: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 err="1">
                <a:solidFill>
                  <a:schemeClr val="bg1"/>
                </a:solidFill>
              </a:rPr>
              <a:t>linkedin.com</a:t>
            </a:r>
            <a:r>
              <a:rPr lang="en-US" sz="1700" dirty="0">
                <a:solidFill>
                  <a:schemeClr val="bg1"/>
                </a:solidFill>
              </a:rPr>
              <a:t>/in/</a:t>
            </a:r>
            <a:r>
              <a:rPr lang="en-US" sz="1700" dirty="0" err="1">
                <a:solidFill>
                  <a:schemeClr val="bg1"/>
                </a:solidFill>
              </a:rPr>
              <a:t>craiggoodwin</a:t>
            </a: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</a:rPr>
              <a:t>@</a:t>
            </a:r>
            <a:r>
              <a:rPr lang="en-US" sz="1700" dirty="0" err="1">
                <a:solidFill>
                  <a:schemeClr val="bg1"/>
                </a:solidFill>
              </a:rPr>
              <a:t>MrCraigGoodwin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srgbClr val="7C4DFF"/>
              </a:solidFill>
            </a:endParaRPr>
          </a:p>
          <a:p>
            <a:r>
              <a:rPr lang="en-US" b="1" dirty="0">
                <a:solidFill>
                  <a:srgbClr val="7C4DFF"/>
                </a:solidFill>
              </a:rPr>
              <a:t>Visit </a:t>
            </a:r>
            <a:r>
              <a:rPr lang="en-US" b="1" dirty="0" err="1">
                <a:solidFill>
                  <a:srgbClr val="7C4DFF"/>
                </a:solidFill>
              </a:rPr>
              <a:t>cyvatar.ai</a:t>
            </a:r>
            <a:r>
              <a:rPr lang="en-US" b="1" dirty="0">
                <a:solidFill>
                  <a:srgbClr val="7C4DFF"/>
                </a:solidFill>
              </a:rPr>
              <a:t> to learn more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EB4EE-5D7F-BD49-BE67-E6A72A4F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" y="4140708"/>
            <a:ext cx="224282" cy="22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1C01E-A648-2846-BDD9-E88C96789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4" y="3776472"/>
            <a:ext cx="173736" cy="173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CA59C0-662D-9440-B734-9D22C97DB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64" y="3370834"/>
            <a:ext cx="224282" cy="2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678625F3-7F96-2E42-986F-3294E41D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5246"/>
          <a:stretch/>
        </p:blipFill>
        <p:spPr>
          <a:xfrm>
            <a:off x="5222015" y="10"/>
            <a:ext cx="3921985" cy="5143656"/>
          </a:xfrm>
          <a:prstGeom prst="rect">
            <a:avLst/>
          </a:prstGeom>
          <a:noFill/>
        </p:spPr>
      </p:pic>
      <p:sp>
        <p:nvSpPr>
          <p:cNvPr id="8" name="文本框 24">
            <a:extLst>
              <a:ext uri="{FF2B5EF4-FFF2-40B4-BE49-F238E27FC236}">
                <a16:creationId xmlns:a16="http://schemas.microsoft.com/office/drawing/2014/main" id="{9CF4BFB9-EB0C-5344-BB95-24F362DAF538}"/>
              </a:ext>
            </a:extLst>
          </p:cNvPr>
          <p:cNvSpPr txBox="1"/>
          <p:nvPr/>
        </p:nvSpPr>
        <p:spPr>
          <a:xfrm>
            <a:off x="507484" y="440082"/>
            <a:ext cx="43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CRAIG</a:t>
            </a:r>
            <a:r>
              <a:rPr lang="en-US" altLang="zh-CN" b="1" spc="169" dirty="0">
                <a:solidFill>
                  <a:srgbClr val="7030A0"/>
                </a:solidFill>
                <a:latin typeface="Arial"/>
                <a:ea typeface="Yu Gothic" panose="020B0400000000000000" pitchFamily="34" charset="-128"/>
                <a:cs typeface="Arial"/>
              </a:rPr>
              <a:t> </a:t>
            </a:r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GOODWIN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F5A93-F920-1546-BF8F-443FF3EED89A}"/>
              </a:ext>
            </a:extLst>
          </p:cNvPr>
          <p:cNvSpPr txBox="1"/>
          <p:nvPr/>
        </p:nvSpPr>
        <p:spPr>
          <a:xfrm>
            <a:off x="259569" y="1618818"/>
            <a:ext cx="4492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Over 20 yrs CISO / CSO Experience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Former Chief Trust &amp; Risk Officer at Fujitsu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Global CISO for a number of large PLCs including Ferguson Group, Monster Worldwide &amp; CDK Global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Customer Advisory Board member for Splunk, National Cyber Security Alliance (NCSA) &amp; YL Ventures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Built and lead global product and security portfolio offerings for a number of large technology businesses</a:t>
            </a:r>
          </a:p>
        </p:txBody>
      </p:sp>
      <p:sp>
        <p:nvSpPr>
          <p:cNvPr id="10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D5D17A63-00B3-6448-8105-AB14E8540A99}"/>
              </a:ext>
            </a:extLst>
          </p:cNvPr>
          <p:cNvSpPr/>
          <p:nvPr/>
        </p:nvSpPr>
        <p:spPr>
          <a:xfrm>
            <a:off x="570858" y="809414"/>
            <a:ext cx="6984566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Co-Founder | Chief Product &amp; Strategy Officer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96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1E5A915-0734-254C-ACA5-C4B32ADACD87}"/>
              </a:ext>
            </a:extLst>
          </p:cNvPr>
          <p:cNvGrpSpPr/>
          <p:nvPr/>
        </p:nvGrpSpPr>
        <p:grpSpPr>
          <a:xfrm>
            <a:off x="507484" y="1607478"/>
            <a:ext cx="1372746" cy="1288224"/>
            <a:chOff x="1130077" y="1367812"/>
            <a:chExt cx="914400" cy="914400"/>
          </a:xfrm>
        </p:grpSpPr>
        <p:sp>
          <p:nvSpPr>
            <p:cNvPr id="19" name="椭圆 4">
              <a:extLst>
                <a:ext uri="{FF2B5EF4-FFF2-40B4-BE49-F238E27FC236}">
                  <a16:creationId xmlns:a16="http://schemas.microsoft.com/office/drawing/2014/main" id="{DC99D701-35FB-CF41-BCEE-1699483E2C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0077" y="1367812"/>
              <a:ext cx="914400" cy="914400"/>
            </a:xfrm>
            <a:prstGeom prst="ellipse">
              <a:avLst/>
            </a:prstGeom>
            <a:gradFill>
              <a:gsLst>
                <a:gs pos="0">
                  <a:srgbClr val="7C4DFF"/>
                </a:gs>
                <a:gs pos="81000">
                  <a:srgbClr val="AE4DFF"/>
                </a:gs>
              </a:gsLst>
              <a:lin ang="27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9EA435-DFD4-7349-9494-7694DF1E18DC}"/>
                </a:ext>
              </a:extLst>
            </p:cNvPr>
            <p:cNvSpPr/>
            <p:nvPr/>
          </p:nvSpPr>
          <p:spPr>
            <a:xfrm>
              <a:off x="1205041" y="1582439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944ED2-25C5-F04D-84E2-5FA806AA760B}"/>
              </a:ext>
            </a:extLst>
          </p:cNvPr>
          <p:cNvGrpSpPr/>
          <p:nvPr/>
        </p:nvGrpSpPr>
        <p:grpSpPr>
          <a:xfrm>
            <a:off x="3811516" y="3045862"/>
            <a:ext cx="1372746" cy="1288224"/>
            <a:chOff x="1130077" y="1367812"/>
            <a:chExt cx="914400" cy="914400"/>
          </a:xfrm>
        </p:grpSpPr>
        <p:sp>
          <p:nvSpPr>
            <p:cNvPr id="16" name="椭圆 4">
              <a:extLst>
                <a:ext uri="{FF2B5EF4-FFF2-40B4-BE49-F238E27FC236}">
                  <a16:creationId xmlns:a16="http://schemas.microsoft.com/office/drawing/2014/main" id="{416984DA-84FA-2647-B62D-A4FF2B1FC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0077" y="1367812"/>
              <a:ext cx="914400" cy="914400"/>
            </a:xfrm>
            <a:prstGeom prst="ellipse">
              <a:avLst/>
            </a:prstGeom>
            <a:gradFill>
              <a:gsLst>
                <a:gs pos="0">
                  <a:srgbClr val="7C4DFF"/>
                </a:gs>
                <a:gs pos="81000">
                  <a:srgbClr val="AE4DFF"/>
                </a:gs>
              </a:gsLst>
              <a:lin ang="27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7028F9-308A-9643-90A0-E103ECDFDD26}"/>
                </a:ext>
              </a:extLst>
            </p:cNvPr>
            <p:cNvSpPr/>
            <p:nvPr/>
          </p:nvSpPr>
          <p:spPr>
            <a:xfrm>
              <a:off x="1205041" y="1582439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2" name="文本框 24">
            <a:extLst>
              <a:ext uri="{FF2B5EF4-FFF2-40B4-BE49-F238E27FC236}">
                <a16:creationId xmlns:a16="http://schemas.microsoft.com/office/drawing/2014/main" id="{3E4165D8-B9F5-4A47-9A9F-CF07C441B539}"/>
              </a:ext>
            </a:extLst>
          </p:cNvPr>
          <p:cNvSpPr txBox="1"/>
          <p:nvPr/>
        </p:nvSpPr>
        <p:spPr>
          <a:xfrm>
            <a:off x="507484" y="440082"/>
            <a:ext cx="43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Visibility vs Observability</a:t>
            </a:r>
          </a:p>
        </p:txBody>
      </p:sp>
      <p:sp>
        <p:nvSpPr>
          <p:cNvPr id="3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45BE197E-B7F2-8948-B84D-B978AA509FA9}"/>
              </a:ext>
            </a:extLst>
          </p:cNvPr>
          <p:cNvSpPr/>
          <p:nvPr/>
        </p:nvSpPr>
        <p:spPr>
          <a:xfrm>
            <a:off x="570858" y="809414"/>
            <a:ext cx="6984566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Through the eyes of a Chief Security Officer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2BBFA-B65F-EA4B-BD9D-E4ECFEBDADFF}"/>
              </a:ext>
            </a:extLst>
          </p:cNvPr>
          <p:cNvSpPr/>
          <p:nvPr/>
        </p:nvSpPr>
        <p:spPr>
          <a:xfrm>
            <a:off x="808850" y="1767743"/>
            <a:ext cx="5449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2"/>
                </a:solidFill>
              </a:rPr>
              <a:t>“is not about logs, metrics, or traces, but about being data driven during debugging and using the feedback to iterate on and improve the product.”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C08DB-D0E3-3745-A4EC-0385F33B216A}"/>
              </a:ext>
            </a:extLst>
          </p:cNvPr>
          <p:cNvSpPr/>
          <p:nvPr/>
        </p:nvSpPr>
        <p:spPr>
          <a:xfrm>
            <a:off x="4099331" y="3419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>
                <a:solidFill>
                  <a:schemeClr val="bg2"/>
                </a:solidFill>
              </a:rPr>
              <a:t>“what matters is what you do with the data, not the data itself.”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10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699CBAE5-CC82-E245-A5D9-4D27F4BF19B7}"/>
              </a:ext>
            </a:extLst>
          </p:cNvPr>
          <p:cNvSpPr/>
          <p:nvPr/>
        </p:nvSpPr>
        <p:spPr>
          <a:xfrm>
            <a:off x="5062131" y="2601005"/>
            <a:ext cx="1260990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7C4DFF"/>
                </a:solidFill>
                <a:latin typeface="Arial"/>
                <a:ea typeface="华文细黑"/>
                <a:cs typeface="Arial"/>
              </a:rPr>
              <a:t>Cindy Sridharan</a:t>
            </a:r>
            <a:endParaRPr lang="en-US" sz="1200" dirty="0">
              <a:solidFill>
                <a:srgbClr val="7C4DFF"/>
              </a:solidFill>
              <a:latin typeface="Arial"/>
              <a:cs typeface="Arial"/>
            </a:endParaRPr>
          </a:p>
        </p:txBody>
      </p:sp>
      <p:sp>
        <p:nvSpPr>
          <p:cNvPr id="11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EBBC80B6-14D2-C548-AB93-6251A555AE33}"/>
              </a:ext>
            </a:extLst>
          </p:cNvPr>
          <p:cNvSpPr/>
          <p:nvPr/>
        </p:nvSpPr>
        <p:spPr>
          <a:xfrm>
            <a:off x="5937716" y="3989997"/>
            <a:ext cx="1260990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7C4DFF"/>
                </a:solidFill>
                <a:latin typeface="Arial"/>
                <a:ea typeface="华文细黑"/>
                <a:cs typeface="Arial"/>
              </a:rPr>
              <a:t>Ben </a:t>
            </a:r>
            <a:r>
              <a:rPr lang="en-GB" sz="1200" dirty="0" err="1">
                <a:solidFill>
                  <a:srgbClr val="7C4DFF"/>
                </a:solidFill>
                <a:latin typeface="Arial"/>
                <a:ea typeface="华文细黑"/>
                <a:cs typeface="Arial"/>
              </a:rPr>
              <a:t>Sigelman</a:t>
            </a:r>
            <a:endParaRPr lang="en-US" sz="1200" dirty="0">
              <a:solidFill>
                <a:srgbClr val="7C4D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0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>
            <a:extLst>
              <a:ext uri="{FF2B5EF4-FFF2-40B4-BE49-F238E27FC236}">
                <a16:creationId xmlns:a16="http://schemas.microsoft.com/office/drawing/2014/main" id="{0FA537B3-F6E5-8C4C-836D-1B6324B7EA7C}"/>
              </a:ext>
            </a:extLst>
          </p:cNvPr>
          <p:cNvSpPr txBox="1"/>
          <p:nvPr/>
        </p:nvSpPr>
        <p:spPr>
          <a:xfrm>
            <a:off x="507484" y="440082"/>
            <a:ext cx="488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Why focus on Observability First?</a:t>
            </a:r>
          </a:p>
        </p:txBody>
      </p:sp>
      <p:sp>
        <p:nvSpPr>
          <p:cNvPr id="3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9C841190-1A04-9B46-9636-3CE261069D40}"/>
              </a:ext>
            </a:extLst>
          </p:cNvPr>
          <p:cNvSpPr/>
          <p:nvPr/>
        </p:nvSpPr>
        <p:spPr>
          <a:xfrm>
            <a:off x="570858" y="809414"/>
            <a:ext cx="6984566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Why it’s more than just another marketing buzzword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9B275DB5-28F5-F34C-9FD1-5CE065757152}"/>
              </a:ext>
            </a:extLst>
          </p:cNvPr>
          <p:cNvSpPr/>
          <p:nvPr/>
        </p:nvSpPr>
        <p:spPr>
          <a:xfrm>
            <a:off x="507484" y="1665754"/>
            <a:ext cx="5061846" cy="227415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Credibility is king – don’t ruin it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Buy yourself the time – quick wins aren’t always good wins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Fix real business impacting issues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Build your knowledge and enable ‘by design’ for the future</a:t>
            </a: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50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>
            <a:extLst>
              <a:ext uri="{FF2B5EF4-FFF2-40B4-BE49-F238E27FC236}">
                <a16:creationId xmlns:a16="http://schemas.microsoft.com/office/drawing/2014/main" id="{117A0B4F-178A-424E-A260-A7A8F5E62E05}"/>
              </a:ext>
            </a:extLst>
          </p:cNvPr>
          <p:cNvSpPr txBox="1"/>
          <p:nvPr/>
        </p:nvSpPr>
        <p:spPr>
          <a:xfrm>
            <a:off x="5219903" y="440082"/>
            <a:ext cx="43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Adding Business Context</a:t>
            </a:r>
          </a:p>
        </p:txBody>
      </p:sp>
      <p:sp>
        <p:nvSpPr>
          <p:cNvPr id="3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A42AA1C7-2127-9847-B2E2-73F231797983}"/>
              </a:ext>
            </a:extLst>
          </p:cNvPr>
          <p:cNvSpPr/>
          <p:nvPr/>
        </p:nvSpPr>
        <p:spPr>
          <a:xfrm>
            <a:off x="6962514" y="809414"/>
            <a:ext cx="6984566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Measure what Matters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110A9-8E83-3D4A-9AD1-B4BA4E590D79}"/>
              </a:ext>
            </a:extLst>
          </p:cNvPr>
          <p:cNvSpPr>
            <a:spLocks noChangeAspect="1"/>
          </p:cNvSpPr>
          <p:nvPr/>
        </p:nvSpPr>
        <p:spPr>
          <a:xfrm rot="2638836">
            <a:off x="1243731" y="1288266"/>
            <a:ext cx="1097280" cy="1097280"/>
          </a:xfrm>
          <a:prstGeom prst="rect">
            <a:avLst/>
          </a:prstGeom>
          <a:noFill/>
          <a:ln w="28575">
            <a:solidFill>
              <a:srgbClr val="7C4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9251A-EF12-AD4C-BBDB-C950E0FBD67F}"/>
              </a:ext>
            </a:extLst>
          </p:cNvPr>
          <p:cNvSpPr>
            <a:spLocks noChangeAspect="1"/>
          </p:cNvSpPr>
          <p:nvPr/>
        </p:nvSpPr>
        <p:spPr>
          <a:xfrm rot="2638836">
            <a:off x="1243731" y="3195011"/>
            <a:ext cx="1097280" cy="1097280"/>
          </a:xfrm>
          <a:prstGeom prst="rect">
            <a:avLst/>
          </a:prstGeom>
          <a:noFill/>
          <a:ln w="28575">
            <a:solidFill>
              <a:srgbClr val="7C4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9132F-FB16-A549-92B0-975124FFEA71}"/>
              </a:ext>
            </a:extLst>
          </p:cNvPr>
          <p:cNvSpPr>
            <a:spLocks noChangeAspect="1"/>
          </p:cNvSpPr>
          <p:nvPr/>
        </p:nvSpPr>
        <p:spPr>
          <a:xfrm rot="2638836">
            <a:off x="2384942" y="2302956"/>
            <a:ext cx="1097280" cy="1097280"/>
          </a:xfrm>
          <a:prstGeom prst="rect">
            <a:avLst/>
          </a:prstGeom>
          <a:noFill/>
          <a:ln w="28575">
            <a:solidFill>
              <a:srgbClr val="7C4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5D1FE4-698A-A44C-8164-EB355572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542" y="2531556"/>
            <a:ext cx="640080" cy="6400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14E264B-0FDE-F548-B417-394A33221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6291" y="3350846"/>
            <a:ext cx="731520" cy="7315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D6B0D5F-04BE-B34B-815F-72B9BBE62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6611" y="1403324"/>
            <a:ext cx="731520" cy="731520"/>
          </a:xfrm>
          <a:prstGeom prst="rect">
            <a:avLst/>
          </a:prstGeom>
        </p:spPr>
      </p:pic>
      <p:sp>
        <p:nvSpPr>
          <p:cNvPr id="10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47C82EF2-F9D6-7147-B7F5-DCAE891DDE49}"/>
              </a:ext>
            </a:extLst>
          </p:cNvPr>
          <p:cNvSpPr/>
          <p:nvPr/>
        </p:nvSpPr>
        <p:spPr>
          <a:xfrm>
            <a:off x="4572000" y="1552938"/>
            <a:ext cx="3986784" cy="25973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It’s all about the money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Spend time understanding the business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‘The Business’ doesn’t just mean the people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“</a:t>
            </a:r>
            <a:r>
              <a:rPr lang="en-GB" altLang="zh-CN" sz="1400" i="1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You won’t see it, if you don’t understand what you’re looking at”</a:t>
            </a:r>
          </a:p>
        </p:txBody>
      </p:sp>
    </p:spTree>
    <p:extLst>
      <p:ext uri="{BB962C8B-B14F-4D97-AF65-F5344CB8AC3E}">
        <p14:creationId xmlns:p14="http://schemas.microsoft.com/office/powerpoint/2010/main" val="172599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>
            <a:extLst>
              <a:ext uri="{FF2B5EF4-FFF2-40B4-BE49-F238E27FC236}">
                <a16:creationId xmlns:a16="http://schemas.microsoft.com/office/drawing/2014/main" id="{117A0B4F-178A-424E-A260-A7A8F5E62E05}"/>
              </a:ext>
            </a:extLst>
          </p:cNvPr>
          <p:cNvSpPr txBox="1"/>
          <p:nvPr/>
        </p:nvSpPr>
        <p:spPr>
          <a:xfrm>
            <a:off x="3601415" y="440082"/>
            <a:ext cx="51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Metrics &amp; The Three Key Components</a:t>
            </a:r>
          </a:p>
        </p:txBody>
      </p:sp>
      <p:sp>
        <p:nvSpPr>
          <p:cNvPr id="3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A42AA1C7-2127-9847-B2E2-73F231797983}"/>
              </a:ext>
            </a:extLst>
          </p:cNvPr>
          <p:cNvSpPr/>
          <p:nvPr/>
        </p:nvSpPr>
        <p:spPr>
          <a:xfrm>
            <a:off x="5444684" y="809414"/>
            <a:ext cx="6984566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Getting Started with Observability for a CISO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5B076F2F-73F5-CA4A-8C0A-4C7008258D15}"/>
              </a:ext>
            </a:extLst>
          </p:cNvPr>
          <p:cNvSpPr/>
          <p:nvPr/>
        </p:nvSpPr>
        <p:spPr>
          <a:xfrm>
            <a:off x="1046407" y="3512702"/>
            <a:ext cx="937648" cy="42127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GB" altLang="zh-CN" sz="2400" b="1" dirty="0">
                <a:solidFill>
                  <a:schemeClr val="bg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rPr>
              <a:t>LOGS</a:t>
            </a:r>
            <a:endParaRPr lang="en-US" sz="1400" dirty="0">
              <a:solidFill>
                <a:schemeClr val="bg1"/>
              </a:solidFill>
              <a:latin typeface="Open Sans Semibold" panose="020B0306030504020204" pitchFamily="34" charset="0"/>
              <a:ea typeface="Open Sans Semibold" panose="020B0306030504020204" pitchFamily="34" charset="0"/>
              <a:cs typeface="Open Sans Semibold" panose="020B0306030504020204" pitchFamily="34" charset="0"/>
            </a:endParaRPr>
          </a:p>
        </p:txBody>
      </p:sp>
      <p:sp>
        <p:nvSpPr>
          <p:cNvPr id="5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37DFE38D-AD4C-7F48-A19C-A5FEBF5BFD57}"/>
              </a:ext>
            </a:extLst>
          </p:cNvPr>
          <p:cNvSpPr/>
          <p:nvPr/>
        </p:nvSpPr>
        <p:spPr>
          <a:xfrm>
            <a:off x="3443284" y="3512702"/>
            <a:ext cx="2111128" cy="42127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rPr>
              <a:t>TRACES</a:t>
            </a:r>
            <a:endParaRPr lang="en-US" sz="1400" dirty="0">
              <a:solidFill>
                <a:schemeClr val="bg1"/>
              </a:solidFill>
              <a:latin typeface="Open Sans Semibold" panose="020B0306030504020204" pitchFamily="34" charset="0"/>
              <a:ea typeface="Open Sans Semibold" panose="020B0306030504020204" pitchFamily="34" charset="0"/>
              <a:cs typeface="Open Sans Semibold" panose="020B0306030504020204" pitchFamily="34" charset="0"/>
            </a:endParaRPr>
          </a:p>
        </p:txBody>
      </p:sp>
      <p:sp>
        <p:nvSpPr>
          <p:cNvPr id="6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0C7ED603-05F9-4A42-8F1A-5FC6232BE636}"/>
              </a:ext>
            </a:extLst>
          </p:cNvPr>
          <p:cNvSpPr/>
          <p:nvPr/>
        </p:nvSpPr>
        <p:spPr>
          <a:xfrm>
            <a:off x="6180683" y="3512702"/>
            <a:ext cx="2111128" cy="42127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rPr>
              <a:t>METRICS</a:t>
            </a:r>
            <a:endParaRPr lang="en-US" sz="1400" dirty="0">
              <a:solidFill>
                <a:schemeClr val="bg1"/>
              </a:solidFill>
              <a:latin typeface="Open Sans Semibold" panose="020B0306030504020204" pitchFamily="34" charset="0"/>
              <a:ea typeface="Open Sans Semibold" panose="020B0306030504020204" pitchFamily="34" charset="0"/>
              <a:cs typeface="Open Sans Semibold" panose="020B03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44E4DD-991D-EE42-8049-4D657D2FF078}"/>
              </a:ext>
            </a:extLst>
          </p:cNvPr>
          <p:cNvGrpSpPr/>
          <p:nvPr/>
        </p:nvGrpSpPr>
        <p:grpSpPr>
          <a:xfrm>
            <a:off x="6189302" y="1786552"/>
            <a:ext cx="1439466" cy="1470998"/>
            <a:chOff x="7365762" y="1334045"/>
            <a:chExt cx="910022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9908CB-F4C8-9E41-A356-53D8804B5856}"/>
                </a:ext>
              </a:extLst>
            </p:cNvPr>
            <p:cNvSpPr/>
            <p:nvPr/>
          </p:nvSpPr>
          <p:spPr>
            <a:xfrm>
              <a:off x="7365762" y="1334045"/>
              <a:ext cx="910022" cy="914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7C4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3D3558-B5C4-284E-B3DC-38BC8552D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6453" y="1529692"/>
              <a:ext cx="548640" cy="54864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68D3FA-3674-074C-B9C0-3AE313D7AF97}"/>
              </a:ext>
            </a:extLst>
          </p:cNvPr>
          <p:cNvGrpSpPr/>
          <p:nvPr/>
        </p:nvGrpSpPr>
        <p:grpSpPr>
          <a:xfrm>
            <a:off x="795499" y="1772284"/>
            <a:ext cx="1439465" cy="1470998"/>
            <a:chOff x="1047992" y="1263585"/>
            <a:chExt cx="910022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D7D51B-407F-1D4B-8BC7-C6C5739A530B}"/>
                </a:ext>
              </a:extLst>
            </p:cNvPr>
            <p:cNvSpPr/>
            <p:nvPr/>
          </p:nvSpPr>
          <p:spPr>
            <a:xfrm>
              <a:off x="1047992" y="1263585"/>
              <a:ext cx="910022" cy="914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7C4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C80C96-5513-714B-8C58-165828FA0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9267" y="1387941"/>
              <a:ext cx="347472" cy="6400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254862-5D28-1F47-9C88-CB60A3ACAD4F}"/>
              </a:ext>
            </a:extLst>
          </p:cNvPr>
          <p:cNvGrpSpPr/>
          <p:nvPr/>
        </p:nvGrpSpPr>
        <p:grpSpPr>
          <a:xfrm>
            <a:off x="3388420" y="1786552"/>
            <a:ext cx="1439464" cy="1470998"/>
            <a:chOff x="2809996" y="1230555"/>
            <a:chExt cx="910022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201B04-0128-194C-8216-D59FFC31C94D}"/>
                </a:ext>
              </a:extLst>
            </p:cNvPr>
            <p:cNvSpPr/>
            <p:nvPr/>
          </p:nvSpPr>
          <p:spPr>
            <a:xfrm>
              <a:off x="2809996" y="1230555"/>
              <a:ext cx="910022" cy="914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7C4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组合 1178">
              <a:extLst>
                <a:ext uri="{FF2B5EF4-FFF2-40B4-BE49-F238E27FC236}">
                  <a16:creationId xmlns:a16="http://schemas.microsoft.com/office/drawing/2014/main" id="{C092224C-5330-0C42-9E06-6BD5CFCC7C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13139" y="1459155"/>
              <a:ext cx="456148" cy="457200"/>
              <a:chOff x="4129088" y="4003676"/>
              <a:chExt cx="688975" cy="690563"/>
            </a:xfrm>
          </p:grpSpPr>
          <p:sp>
            <p:nvSpPr>
              <p:cNvPr id="16" name="Oval 133">
                <a:extLst>
                  <a:ext uri="{FF2B5EF4-FFF2-40B4-BE49-F238E27FC236}">
                    <a16:creationId xmlns:a16="http://schemas.microsoft.com/office/drawing/2014/main" id="{DF553931-D17C-8747-891B-738642223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9125" y="4152901"/>
                <a:ext cx="88900" cy="90488"/>
              </a:xfrm>
              <a:prstGeom prst="ellipse">
                <a:avLst/>
              </a:pr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34">
                <a:extLst>
                  <a:ext uri="{FF2B5EF4-FFF2-40B4-BE49-F238E27FC236}">
                    <a16:creationId xmlns:a16="http://schemas.microsoft.com/office/drawing/2014/main" id="{994C2BFD-0BB3-4A41-9825-7B084B42F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033838"/>
                <a:ext cx="330200" cy="449263"/>
              </a:xfrm>
              <a:custGeom>
                <a:avLst/>
                <a:gdLst>
                  <a:gd name="T0" fmla="*/ 63 w 88"/>
                  <a:gd name="T1" fmla="*/ 84 h 120"/>
                  <a:gd name="T2" fmla="*/ 44 w 88"/>
                  <a:gd name="T3" fmla="*/ 120 h 120"/>
                  <a:gd name="T4" fmla="*/ 26 w 88"/>
                  <a:gd name="T5" fmla="*/ 84 h 120"/>
                  <a:gd name="T6" fmla="*/ 0 w 88"/>
                  <a:gd name="T7" fmla="*/ 44 h 120"/>
                  <a:gd name="T8" fmla="*/ 44 w 88"/>
                  <a:gd name="T9" fmla="*/ 0 h 120"/>
                  <a:gd name="T10" fmla="*/ 88 w 88"/>
                  <a:gd name="T11" fmla="*/ 44 h 120"/>
                  <a:gd name="T12" fmla="*/ 63 w 88"/>
                  <a:gd name="T13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20">
                    <a:moveTo>
                      <a:pt x="63" y="84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11" y="77"/>
                      <a:pt x="0" y="61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8" y="0"/>
                      <a:pt x="88" y="20"/>
                      <a:pt x="88" y="44"/>
                    </a:cubicBezTo>
                    <a:cubicBezTo>
                      <a:pt x="88" y="61"/>
                      <a:pt x="78" y="77"/>
                      <a:pt x="63" y="84"/>
                    </a:cubicBezTo>
                    <a:close/>
                  </a:path>
                </a:pathLst>
              </a:cu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135">
                <a:extLst>
                  <a:ext uri="{FF2B5EF4-FFF2-40B4-BE49-F238E27FC236}">
                    <a16:creationId xmlns:a16="http://schemas.microsoft.com/office/drawing/2014/main" id="{0FF01935-9FAE-4940-B798-6563E0E03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800" y="4003676"/>
                <a:ext cx="0" cy="0"/>
              </a:xfrm>
              <a:prstGeom prst="line">
                <a:avLst/>
              </a:pr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36">
                <a:extLst>
                  <a:ext uri="{FF2B5EF4-FFF2-40B4-BE49-F238E27FC236}">
                    <a16:creationId xmlns:a16="http://schemas.microsoft.com/office/drawing/2014/main" id="{E87FD22E-0DA1-734B-B2EF-C8E590A4E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003676"/>
                <a:ext cx="688975" cy="690563"/>
              </a:xfrm>
              <a:custGeom>
                <a:avLst/>
                <a:gdLst>
                  <a:gd name="T0" fmla="*/ 151 w 434"/>
                  <a:gd name="T1" fmla="*/ 0 h 435"/>
                  <a:gd name="T2" fmla="*/ 0 w 434"/>
                  <a:gd name="T3" fmla="*/ 38 h 435"/>
                  <a:gd name="T4" fmla="*/ 0 w 434"/>
                  <a:gd name="T5" fmla="*/ 397 h 435"/>
                  <a:gd name="T6" fmla="*/ 151 w 434"/>
                  <a:gd name="T7" fmla="*/ 359 h 435"/>
                  <a:gd name="T8" fmla="*/ 283 w 434"/>
                  <a:gd name="T9" fmla="*/ 435 h 435"/>
                  <a:gd name="T10" fmla="*/ 434 w 434"/>
                  <a:gd name="T11" fmla="*/ 397 h 435"/>
                  <a:gd name="T12" fmla="*/ 434 w 434"/>
                  <a:gd name="T13" fmla="*/ 38 h 435"/>
                  <a:gd name="T14" fmla="*/ 307 w 434"/>
                  <a:gd name="T15" fmla="*/ 68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4" h="435">
                    <a:moveTo>
                      <a:pt x="151" y="0"/>
                    </a:moveTo>
                    <a:lnTo>
                      <a:pt x="0" y="38"/>
                    </a:lnTo>
                    <a:lnTo>
                      <a:pt x="0" y="397"/>
                    </a:lnTo>
                    <a:lnTo>
                      <a:pt x="151" y="359"/>
                    </a:lnTo>
                    <a:lnTo>
                      <a:pt x="283" y="435"/>
                    </a:lnTo>
                    <a:lnTo>
                      <a:pt x="434" y="397"/>
                    </a:lnTo>
                    <a:lnTo>
                      <a:pt x="434" y="38"/>
                    </a:lnTo>
                    <a:lnTo>
                      <a:pt x="307" y="68"/>
                    </a:lnTo>
                  </a:path>
                </a:pathLst>
              </a:cu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Line 137">
                <a:extLst>
                  <a:ext uri="{FF2B5EF4-FFF2-40B4-BE49-F238E27FC236}">
                    <a16:creationId xmlns:a16="http://schemas.microsoft.com/office/drawing/2014/main" id="{DD210EFB-7739-F34A-97E7-5B4D559A2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8350" y="4325938"/>
                <a:ext cx="0" cy="368300"/>
              </a:xfrm>
              <a:prstGeom prst="line">
                <a:avLst/>
              </a:pr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Line 138">
                <a:extLst>
                  <a:ext uri="{FF2B5EF4-FFF2-40B4-BE49-F238E27FC236}">
                    <a16:creationId xmlns:a16="http://schemas.microsoft.com/office/drawing/2014/main" id="{DF862A65-0BBD-5640-8377-6E7133D31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800" y="4003676"/>
                <a:ext cx="0" cy="66675"/>
              </a:xfrm>
              <a:prstGeom prst="line">
                <a:avLst/>
              </a:pr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Line 139">
                <a:extLst>
                  <a:ext uri="{FF2B5EF4-FFF2-40B4-BE49-F238E27FC236}">
                    <a16:creationId xmlns:a16="http://schemas.microsoft.com/office/drawing/2014/main" id="{516EAC1F-7893-5649-B0E8-2FA435F54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800" y="4325938"/>
                <a:ext cx="0" cy="247650"/>
              </a:xfrm>
              <a:prstGeom prst="line">
                <a:avLst/>
              </a:pr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Line 140">
                <a:extLst>
                  <a:ext uri="{FF2B5EF4-FFF2-40B4-BE49-F238E27FC236}">
                    <a16:creationId xmlns:a16="http://schemas.microsoft.com/office/drawing/2014/main" id="{6E4B8D8B-6140-DF4C-8528-856A8EAAE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68800" y="4003676"/>
                <a:ext cx="63500" cy="33338"/>
              </a:xfrm>
              <a:prstGeom prst="line">
                <a:avLst/>
              </a:prstGeom>
              <a:noFill/>
              <a:ln w="17526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81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>
            <a:extLst>
              <a:ext uri="{FF2B5EF4-FFF2-40B4-BE49-F238E27FC236}">
                <a16:creationId xmlns:a16="http://schemas.microsoft.com/office/drawing/2014/main" id="{788161A1-4B9E-964C-AFA2-5C7C0E62007A}"/>
              </a:ext>
            </a:extLst>
          </p:cNvPr>
          <p:cNvSpPr txBox="1"/>
          <p:nvPr/>
        </p:nvSpPr>
        <p:spPr>
          <a:xfrm>
            <a:off x="507484" y="440082"/>
            <a:ext cx="43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Combining Tools &amp; Context</a:t>
            </a:r>
          </a:p>
        </p:txBody>
      </p:sp>
      <p:sp>
        <p:nvSpPr>
          <p:cNvPr id="3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C2211482-5D7D-5C4B-A2A0-260892344347}"/>
              </a:ext>
            </a:extLst>
          </p:cNvPr>
          <p:cNvSpPr/>
          <p:nvPr/>
        </p:nvSpPr>
        <p:spPr>
          <a:xfrm>
            <a:off x="570858" y="809414"/>
            <a:ext cx="6984566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Gaining Observability and Learning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Not a black and white issue: using racially neutral terms in technology -  Home Office Digital, Data and Technology">
            <a:hlinkClick r:id="rId2"/>
            <a:extLst>
              <a:ext uri="{FF2B5EF4-FFF2-40B4-BE49-F238E27FC236}">
                <a16:creationId xmlns:a16="http://schemas.microsoft.com/office/drawing/2014/main" id="{C422C52C-5AD0-D642-86D4-400A62ED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A79893CE-A7F0-2E4C-BE44-0D70014A1A76}"/>
              </a:ext>
            </a:extLst>
          </p:cNvPr>
          <p:cNvSpPr/>
          <p:nvPr/>
        </p:nvSpPr>
        <p:spPr>
          <a:xfrm>
            <a:off x="386185" y="1792755"/>
            <a:ext cx="3896565" cy="227415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Focus your organisation on what’s important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Bring the executives along for the ride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Be transparent and accountable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Always be learning…..</a:t>
            </a:r>
            <a:endParaRPr lang="en-GB" altLang="zh-CN" sz="1400" i="1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58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>
            <a:extLst>
              <a:ext uri="{FF2B5EF4-FFF2-40B4-BE49-F238E27FC236}">
                <a16:creationId xmlns:a16="http://schemas.microsoft.com/office/drawing/2014/main" id="{89FB1EB5-78A9-A249-B0C8-3C0125732551}"/>
              </a:ext>
            </a:extLst>
          </p:cNvPr>
          <p:cNvSpPr txBox="1"/>
          <p:nvPr/>
        </p:nvSpPr>
        <p:spPr>
          <a:xfrm>
            <a:off x="5856724" y="545760"/>
            <a:ext cx="43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69" dirty="0">
                <a:solidFill>
                  <a:srgbClr val="7C4DFF"/>
                </a:solidFill>
                <a:latin typeface="Arial"/>
                <a:ea typeface="Yu Gothic" panose="020B0400000000000000" pitchFamily="34" charset="-128"/>
                <a:cs typeface="Arial"/>
              </a:rPr>
              <a:t>And while I have you</a:t>
            </a:r>
          </a:p>
        </p:txBody>
      </p:sp>
      <p:sp>
        <p:nvSpPr>
          <p:cNvPr id="3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520C4FE1-4036-834D-A572-5113DF159250}"/>
              </a:ext>
            </a:extLst>
          </p:cNvPr>
          <p:cNvSpPr/>
          <p:nvPr/>
        </p:nvSpPr>
        <p:spPr>
          <a:xfrm>
            <a:off x="5728074" y="915092"/>
            <a:ext cx="6984566" cy="29469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Some Tips on Being a Better Security Guy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4427E2B-CD90-B14A-ADDC-91D22FE5F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43388" cy="5143500"/>
          </a:xfrm>
          <a:prstGeom prst="rect">
            <a:avLst/>
          </a:prstGeom>
        </p:spPr>
      </p:pic>
      <p:sp>
        <p:nvSpPr>
          <p:cNvPr id="7" name="Rectangle 22" descr="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">
            <a:extLst>
              <a:ext uri="{FF2B5EF4-FFF2-40B4-BE49-F238E27FC236}">
                <a16:creationId xmlns:a16="http://schemas.microsoft.com/office/drawing/2014/main" id="{5A439214-273F-384D-B092-BC7D784F7EB7}"/>
              </a:ext>
            </a:extLst>
          </p:cNvPr>
          <p:cNvSpPr/>
          <p:nvPr/>
        </p:nvSpPr>
        <p:spPr>
          <a:xfrm>
            <a:off x="4773168" y="1631093"/>
            <a:ext cx="3840480" cy="259731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Stop Smirking – when the business tells you what they did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Fear, Uncertainty and Doubt – leave it in the 90’s</a:t>
            </a: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endParaRPr lang="en-GB" altLang="zh-CN" sz="1400" dirty="0">
              <a:solidFill>
                <a:schemeClr val="bg1"/>
              </a:solidFill>
              <a:latin typeface="Arial"/>
              <a:ea typeface="华文细黑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7C4DFF"/>
              </a:buClr>
              <a:buFont typeface="Arial" panose="020B0604020202020204" pitchFamily="34" charset="0"/>
              <a:buChar char="•"/>
            </a:pPr>
            <a:r>
              <a:rPr lang="en-GB" altLang="zh-CN" sz="1400" dirty="0">
                <a:solidFill>
                  <a:schemeClr val="bg1"/>
                </a:solidFill>
                <a:latin typeface="Arial"/>
                <a:ea typeface="华文细黑"/>
                <a:cs typeface="Arial"/>
              </a:rPr>
              <a:t>Stop shirking the responsibility for real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340303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93DEA4-0EA2-0F40-85BD-AB4EFC7519F8}"/>
              </a:ext>
            </a:extLst>
          </p:cNvPr>
          <p:cNvSpPr txBox="1"/>
          <p:nvPr/>
        </p:nvSpPr>
        <p:spPr>
          <a:xfrm>
            <a:off x="1033611" y="2156251"/>
            <a:ext cx="3302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2935647"/>
      </p:ext>
    </p:extLst>
  </p:cSld>
  <p:clrMapOvr>
    <a:masterClrMapping/>
  </p:clrMapOvr>
</p:sld>
</file>

<file path=ppt/theme/theme1.xml><?xml version="1.0" encoding="utf-8"?>
<a:theme xmlns:a="http://schemas.openxmlformats.org/drawingml/2006/main" name="Cyvatar AI Master Deck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6AE3A5A59294BA0A751D20523D8C8" ma:contentTypeVersion="11" ma:contentTypeDescription="Create a new document." ma:contentTypeScope="" ma:versionID="90ac695936ba914a123f9ecbf5d6a5ad">
  <xsd:schema xmlns:xsd="http://www.w3.org/2001/XMLSchema" xmlns:xs="http://www.w3.org/2001/XMLSchema" xmlns:p="http://schemas.microsoft.com/office/2006/metadata/properties" xmlns:ns2="291e52f4-abf4-4fa6-8a5f-407834b66315" xmlns:ns3="affe3ce9-dc3e-4dc4-85f3-a0dbe3347e69" targetNamespace="http://schemas.microsoft.com/office/2006/metadata/properties" ma:root="true" ma:fieldsID="1f249e04dc2cc98dfc60ff75ecb28194" ns2:_="" ns3:_="">
    <xsd:import namespace="291e52f4-abf4-4fa6-8a5f-407834b66315"/>
    <xsd:import namespace="affe3ce9-dc3e-4dc4-85f3-a0dbe3347e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e52f4-abf4-4fa6-8a5f-407834b66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e3ce9-dc3e-4dc4-85f3-a0dbe3347e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A219B-221E-473B-91C0-E78BB92F44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A5F10-9EAB-41D3-80AE-45E215EE1619}">
  <ds:schemaRefs>
    <ds:schemaRef ds:uri="92b81cb5-fba5-4d4b-bf27-3378f27315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141622-19E9-470D-9D66-34E06DF6518E}">
  <ds:schemaRefs>
    <ds:schemaRef ds:uri="291e52f4-abf4-4fa6-8a5f-407834b66315"/>
    <ds:schemaRef ds:uri="affe3ce9-dc3e-4dc4-85f3-a0dbe3347e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500</Words>
  <Application>Microsoft Macintosh PowerPoint</Application>
  <PresentationFormat>On-screen Show (16:9)</PresentationFormat>
  <Paragraphs>91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 Semibold</vt:lpstr>
      <vt:lpstr>Cyvatar AI Master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Goodwin</dc:creator>
  <cp:lastModifiedBy>Aileen Casmano</cp:lastModifiedBy>
  <cp:revision>5</cp:revision>
  <dcterms:created xsi:type="dcterms:W3CDTF">2020-10-08T09:15:25Z</dcterms:created>
  <dcterms:modified xsi:type="dcterms:W3CDTF">2020-10-09T14:45:02Z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0x010100A656AE3A5A59294BA0A751D20523D8C8</vt:lpwstr>
  </property>
</Properties>
</file>